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0" r:id="rId3"/>
    <p:sldId id="266" r:id="rId4"/>
    <p:sldId id="265" r:id="rId5"/>
    <p:sldId id="269" r:id="rId6"/>
    <p:sldId id="257" r:id="rId7"/>
    <p:sldId id="267" r:id="rId8"/>
    <p:sldId id="268" r:id="rId9"/>
    <p:sldId id="258" r:id="rId10"/>
  </p:sldIdLst>
  <p:sldSz cx="18288000" cy="10287000"/>
  <p:notesSz cx="6858000" cy="9144000"/>
  <p:embeddedFontLst>
    <p:embeddedFont>
      <p:font typeface="Fahkwang" pitchFamily="2" charset="-34"/>
      <p:regular r:id="rId12"/>
      <p:bold r:id="rId13"/>
      <p:italic r:id="rId14"/>
      <p:boldItalic r:id="rId15"/>
    </p:embeddedFont>
    <p:embeddedFont>
      <p:font typeface="Krona One" panose="02010605030500060004" pitchFamily="2" charset="77"/>
      <p:regular r:id="rId16"/>
    </p:embeddedFont>
    <p:embeddedFont>
      <p:font typeface="Lucida Console" panose="020B0609040504020204" pitchFamily="49" charset="0"/>
      <p:regular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3240">
          <p15:clr>
            <a:srgbClr val="A4A3A4"/>
          </p15:clr>
        </p15:guide>
        <p15:guide id="2" pos="57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85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1"/>
  </p:normalViewPr>
  <p:slideViewPr>
    <p:cSldViewPr snapToGrid="0">
      <p:cViewPr>
        <p:scale>
          <a:sx n="73" d="100"/>
          <a:sy n="73" d="100"/>
        </p:scale>
        <p:origin x="680" y="32"/>
      </p:cViewPr>
      <p:guideLst>
        <p:guide orient="horz" pos="3240"/>
        <p:guide pos="57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08dd9e4818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08dd9e4818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brief</a:t>
            </a:r>
            <a:r>
              <a:rPr lang="hr-HR" dirty="0"/>
              <a:t> </a:t>
            </a:r>
            <a:r>
              <a:rPr lang="hr-HR" dirty="0" err="1"/>
              <a:t>overview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about</a:t>
            </a:r>
            <a:r>
              <a:rPr lang="hr-HR" dirty="0"/>
              <a:t> 3D to 2D </a:t>
            </a:r>
            <a:r>
              <a:rPr lang="hr-HR" dirty="0" err="1"/>
              <a:t>match</a:t>
            </a:r>
            <a:r>
              <a:rPr lang="hr-HR" dirty="0"/>
              <a:t> </a:t>
            </a:r>
            <a:r>
              <a:rPr lang="hr-HR" dirty="0" err="1"/>
              <a:t>conversion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1 - </a:t>
            </a:r>
            <a:r>
              <a:rPr lang="hr-HR" dirty="0" err="1"/>
              <a:t>detecting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refining</a:t>
            </a:r>
            <a:r>
              <a:rPr lang="hr-HR" dirty="0"/>
              <a:t> </a:t>
            </a:r>
            <a:r>
              <a:rPr lang="hr-HR" dirty="0" err="1"/>
              <a:t>court</a:t>
            </a:r>
            <a:r>
              <a:rPr lang="hr-HR" dirty="0"/>
              <a:t> </a:t>
            </a:r>
            <a:r>
              <a:rPr lang="hr-HR" dirty="0" err="1"/>
              <a:t>corners</a:t>
            </a:r>
            <a:r>
              <a:rPr lang="hr-HR" dirty="0"/>
              <a:t> -&gt; </a:t>
            </a:r>
            <a:r>
              <a:rPr lang="hr-HR" dirty="0" err="1"/>
              <a:t>Homography</a:t>
            </a:r>
            <a:r>
              <a:rPr lang="hr-HR" dirty="0"/>
              <a:t> </a:t>
            </a:r>
            <a:r>
              <a:rPr lang="hr-HR" dirty="0" err="1"/>
              <a:t>matrix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2 - </a:t>
            </a:r>
            <a:r>
              <a:rPr lang="hr-HR" dirty="0" err="1"/>
              <a:t>detecting</a:t>
            </a:r>
            <a:r>
              <a:rPr lang="hr-HR" dirty="0"/>
              <a:t> </a:t>
            </a:r>
            <a:r>
              <a:rPr lang="hr-HR" dirty="0" err="1"/>
              <a:t>players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3 - </a:t>
            </a:r>
            <a:r>
              <a:rPr lang="hr-HR" dirty="0" err="1"/>
              <a:t>shortly</a:t>
            </a:r>
            <a:r>
              <a:rPr lang="hr-HR" dirty="0"/>
              <a:t> </a:t>
            </a:r>
            <a:r>
              <a:rPr lang="hr-HR" dirty="0" err="1"/>
              <a:t>about</a:t>
            </a:r>
            <a:r>
              <a:rPr lang="hr-HR" dirty="0"/>
              <a:t> </a:t>
            </a:r>
            <a:r>
              <a:rPr lang="hr-HR" dirty="0" err="1"/>
              <a:t>tennis</a:t>
            </a:r>
            <a:r>
              <a:rPr lang="hr-HR" dirty="0"/>
              <a:t> bal </a:t>
            </a:r>
            <a:r>
              <a:rPr lang="hr-HR" dirty="0" err="1"/>
              <a:t>ldetection</a:t>
            </a: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602798DE-7E6E-3BAC-302F-474BB818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8dd9e4818_0_12:notes">
            <a:extLst>
              <a:ext uri="{FF2B5EF4-FFF2-40B4-BE49-F238E27FC236}">
                <a16:creationId xmlns:a16="http://schemas.microsoft.com/office/drawing/2014/main" id="{0FB92E67-6B7C-B76B-6209-4F6E16D31C3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8dd9e4818_0_12:notes">
            <a:extLst>
              <a:ext uri="{FF2B5EF4-FFF2-40B4-BE49-F238E27FC236}">
                <a16:creationId xmlns:a16="http://schemas.microsoft.com/office/drawing/2014/main" id="{70290FA0-3C9B-132E-46CC-2080BADB1FE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before</a:t>
            </a:r>
            <a:r>
              <a:rPr lang="hr-HR" dirty="0"/>
              <a:t> </a:t>
            </a:r>
            <a:r>
              <a:rPr lang="hr-HR" dirty="0" err="1"/>
              <a:t>models</a:t>
            </a:r>
            <a:r>
              <a:rPr lang="hr-HR" dirty="0"/>
              <a:t> -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from</a:t>
            </a:r>
            <a:r>
              <a:rPr lang="hr-HR" dirty="0"/>
              <a:t> AO </a:t>
            </a:r>
            <a:r>
              <a:rPr lang="hr-HR" dirty="0" err="1"/>
              <a:t>channel</a:t>
            </a:r>
            <a:r>
              <a:rPr lang="hr-HR" dirty="0"/>
              <a:t>, </a:t>
            </a:r>
            <a:r>
              <a:rPr lang="hr-HR" dirty="0" err="1"/>
              <a:t>clean</a:t>
            </a:r>
            <a:r>
              <a:rPr lang="hr-HR" dirty="0"/>
              <a:t> </a:t>
            </a:r>
            <a:r>
              <a:rPr lang="hr-HR" dirty="0" err="1"/>
              <a:t>quality</a:t>
            </a:r>
            <a:r>
              <a:rPr lang="hr-HR" dirty="0"/>
              <a:t> 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- 4 </a:t>
            </a:r>
            <a:r>
              <a:rPr lang="hr-HR" dirty="0" err="1"/>
              <a:t>videos</a:t>
            </a:r>
            <a:r>
              <a:rPr lang="hr-HR" dirty="0"/>
              <a:t> </a:t>
            </a:r>
            <a:r>
              <a:rPr lang="hr-HR" dirty="0" err="1"/>
              <a:t>split</a:t>
            </a:r>
            <a:r>
              <a:rPr lang="hr-HR" dirty="0"/>
              <a:t> </a:t>
            </a:r>
            <a:r>
              <a:rPr lang="hr-HR" dirty="0" err="1"/>
              <a:t>into</a:t>
            </a:r>
            <a:r>
              <a:rPr lang="hr-HR" dirty="0"/>
              <a:t> </a:t>
            </a:r>
            <a:r>
              <a:rPr lang="hr-HR" dirty="0" err="1"/>
              <a:t>frames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224731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006CC9ED-43E0-9B4E-AE41-6EABA2772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8dd9e4818_0_18:notes">
            <a:extLst>
              <a:ext uri="{FF2B5EF4-FFF2-40B4-BE49-F238E27FC236}">
                <a16:creationId xmlns:a16="http://schemas.microsoft.com/office/drawing/2014/main" id="{F9C2CA59-04C4-BCA8-F2C7-51E2C8AAF0F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8dd9e4818_0_18:notes">
            <a:extLst>
              <a:ext uri="{FF2B5EF4-FFF2-40B4-BE49-F238E27FC236}">
                <a16:creationId xmlns:a16="http://schemas.microsoft.com/office/drawing/2014/main" id="{9370EE96-3FF8-B0AC-7394-0566A55C677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first</a:t>
            </a:r>
            <a:r>
              <a:rPr lang="hr-HR" dirty="0"/>
              <a:t> </a:t>
            </a:r>
            <a:r>
              <a:rPr lang="hr-HR" dirty="0" err="1"/>
              <a:t>part</a:t>
            </a:r>
            <a:r>
              <a:rPr lang="hr-HR" dirty="0"/>
              <a:t> </a:t>
            </a:r>
            <a:r>
              <a:rPr lang="hr-HR" dirty="0" err="1"/>
              <a:t>of</a:t>
            </a:r>
            <a:r>
              <a:rPr lang="hr-HR" dirty="0"/>
              <a:t> </a:t>
            </a:r>
            <a:r>
              <a:rPr lang="hr-HR" dirty="0" err="1"/>
              <a:t>court</a:t>
            </a:r>
            <a:r>
              <a:rPr lang="hr-HR" dirty="0"/>
              <a:t> </a:t>
            </a:r>
            <a:r>
              <a:rPr lang="hr-HR" dirty="0" err="1"/>
              <a:t>detection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training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I </a:t>
            </a:r>
            <a:r>
              <a:rPr lang="hr-HR" dirty="0" err="1"/>
              <a:t>used</a:t>
            </a:r>
            <a:r>
              <a:rPr lang="hr-HR" dirty="0"/>
              <a:t> </a:t>
            </a:r>
            <a:r>
              <a:rPr lang="hr-HR" dirty="0" err="1"/>
              <a:t>tool</a:t>
            </a:r>
            <a:r>
              <a:rPr lang="hr-HR" dirty="0"/>
              <a:t> </a:t>
            </a:r>
            <a:r>
              <a:rPr lang="hr-HR" dirty="0" err="1"/>
              <a:t>roboflow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augmented</a:t>
            </a:r>
            <a:r>
              <a:rPr lang="hr-HR" dirty="0"/>
              <a:t> </a:t>
            </a:r>
            <a:r>
              <a:rPr lang="hr-HR" dirty="0" err="1"/>
              <a:t>each</a:t>
            </a:r>
            <a:r>
              <a:rPr lang="hr-HR" dirty="0"/>
              <a:t> </a:t>
            </a:r>
            <a:r>
              <a:rPr lang="hr-HR" dirty="0" err="1"/>
              <a:t>image</a:t>
            </a:r>
            <a:r>
              <a:rPr lang="hr-HR" dirty="0"/>
              <a:t> </a:t>
            </a:r>
            <a:r>
              <a:rPr lang="hr-HR" dirty="0" err="1"/>
              <a:t>with</a:t>
            </a:r>
            <a:r>
              <a:rPr lang="hr-HR" dirty="0"/>
              <a:t> </a:t>
            </a:r>
            <a:r>
              <a:rPr lang="hr-HR" dirty="0" err="1"/>
              <a:t>saturation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exposure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finetuned</a:t>
            </a:r>
            <a:r>
              <a:rPr lang="hr-HR" dirty="0"/>
              <a:t> </a:t>
            </a:r>
            <a:r>
              <a:rPr lang="hr-HR" dirty="0" err="1"/>
              <a:t>yolo</a:t>
            </a:r>
            <a:r>
              <a:rPr lang="hr-HR" dirty="0"/>
              <a:t> v8x on </a:t>
            </a:r>
            <a:r>
              <a:rPr lang="hr-HR" dirty="0" err="1"/>
              <a:t>the</a:t>
            </a:r>
            <a:r>
              <a:rPr lang="hr-HR" dirty="0"/>
              <a:t> data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3518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>
          <a:extLst>
            <a:ext uri="{FF2B5EF4-FFF2-40B4-BE49-F238E27FC236}">
              <a16:creationId xmlns:a16="http://schemas.microsoft.com/office/drawing/2014/main" id="{186F5EE2-1339-7766-5760-C0E88864FD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08dd9e4818_0_18:notes">
            <a:extLst>
              <a:ext uri="{FF2B5EF4-FFF2-40B4-BE49-F238E27FC236}">
                <a16:creationId xmlns:a16="http://schemas.microsoft.com/office/drawing/2014/main" id="{E76973EB-DB4C-7909-C863-D72E036FB9E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08dd9e4818_0_18:notes">
            <a:extLst>
              <a:ext uri="{FF2B5EF4-FFF2-40B4-BE49-F238E27FC236}">
                <a16:creationId xmlns:a16="http://schemas.microsoft.com/office/drawing/2014/main" id="{81766619-E656-122B-AB79-1FD8934C83F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however</a:t>
            </a:r>
            <a:r>
              <a:rPr lang="hr-HR" dirty="0"/>
              <a:t> </a:t>
            </a:r>
            <a:r>
              <a:rPr lang="hr-HR" dirty="0" err="1"/>
              <a:t>actual</a:t>
            </a:r>
            <a:r>
              <a:rPr lang="hr-HR" dirty="0"/>
              <a:t> model perf. </a:t>
            </a:r>
            <a:r>
              <a:rPr lang="hr-HR" dirty="0" err="1"/>
              <a:t>wasn't</a:t>
            </a:r>
            <a:r>
              <a:rPr lang="hr-HR" dirty="0"/>
              <a:t> </a:t>
            </a:r>
            <a:r>
              <a:rPr lang="hr-HR" dirty="0" err="1"/>
              <a:t>good</a:t>
            </a:r>
            <a:r>
              <a:rPr lang="hr-HR" dirty="0"/>
              <a:t> as </a:t>
            </a:r>
            <a:r>
              <a:rPr lang="hr-HR" dirty="0" err="1"/>
              <a:t>you</a:t>
            </a:r>
            <a:r>
              <a:rPr lang="hr-HR" dirty="0"/>
              <a:t> </a:t>
            </a:r>
            <a:r>
              <a:rPr lang="hr-HR" dirty="0" err="1"/>
              <a:t>can</a:t>
            </a:r>
            <a:r>
              <a:rPr lang="hr-HR" dirty="0"/>
              <a:t> </a:t>
            </a:r>
            <a:r>
              <a:rPr lang="hr-HR" dirty="0" err="1"/>
              <a:t>see</a:t>
            </a:r>
            <a:r>
              <a:rPr lang="hr-HR" dirty="0"/>
              <a:t>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red </a:t>
            </a:r>
            <a:r>
              <a:rPr lang="hr-HR" dirty="0" err="1"/>
              <a:t>dots</a:t>
            </a:r>
            <a:r>
              <a:rPr lang="hr-HR" dirty="0"/>
              <a:t> </a:t>
            </a:r>
            <a:r>
              <a:rPr lang="hr-HR" dirty="0" err="1"/>
              <a:t>which</a:t>
            </a:r>
            <a:r>
              <a:rPr lang="hr-HR" dirty="0"/>
              <a:t> are </a:t>
            </a:r>
            <a:r>
              <a:rPr lang="hr-HR" dirty="0" err="1"/>
              <a:t>predictions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right</a:t>
            </a:r>
            <a:r>
              <a:rPr lang="hr-HR" dirty="0"/>
              <a:t> </a:t>
            </a:r>
            <a:r>
              <a:rPr lang="hr-HR" dirty="0" err="1"/>
              <a:t>images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I </a:t>
            </a:r>
            <a:r>
              <a:rPr lang="hr-HR" dirty="0" err="1"/>
              <a:t>refined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points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following</a:t>
            </a:r>
            <a:r>
              <a:rPr lang="hr-HR" dirty="0"/>
              <a:t> </a:t>
            </a:r>
            <a:r>
              <a:rPr lang="hr-HR" dirty="0" err="1"/>
              <a:t>way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that</a:t>
            </a:r>
            <a:r>
              <a:rPr lang="hr-HR" dirty="0"/>
              <a:t> </a:t>
            </a:r>
            <a:r>
              <a:rPr lang="hr-HR" dirty="0" err="1"/>
              <a:t>leads</a:t>
            </a:r>
            <a:r>
              <a:rPr lang="hr-HR" dirty="0"/>
              <a:t> to </a:t>
            </a:r>
            <a:r>
              <a:rPr lang="hr-HR" dirty="0" err="1"/>
              <a:t>almost</a:t>
            </a:r>
            <a:r>
              <a:rPr lang="hr-HR" dirty="0"/>
              <a:t> </a:t>
            </a:r>
            <a:r>
              <a:rPr lang="hr-HR" dirty="0" err="1"/>
              <a:t>perfect</a:t>
            </a:r>
            <a:r>
              <a:rPr lang="hr-HR" dirty="0"/>
              <a:t> </a:t>
            </a:r>
            <a:r>
              <a:rPr lang="hr-HR" dirty="0" err="1"/>
              <a:t>blue</a:t>
            </a:r>
            <a:r>
              <a:rPr lang="hr-HR" dirty="0"/>
              <a:t> </a:t>
            </a:r>
            <a:r>
              <a:rPr lang="hr-HR" dirty="0" err="1"/>
              <a:t>corrected</a:t>
            </a:r>
            <a:r>
              <a:rPr lang="hr-HR" dirty="0"/>
              <a:t> </a:t>
            </a:r>
            <a:r>
              <a:rPr lang="hr-HR" dirty="0" err="1"/>
              <a:t>points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244619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08dd9e481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08dd9e481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I </a:t>
            </a:r>
            <a:r>
              <a:rPr lang="hr-HR" dirty="0" err="1"/>
              <a:t>firstly</a:t>
            </a:r>
            <a:r>
              <a:rPr lang="hr-HR" dirty="0"/>
              <a:t> </a:t>
            </a:r>
            <a:r>
              <a:rPr lang="hr-HR" dirty="0" err="1"/>
              <a:t>detect</a:t>
            </a:r>
            <a:r>
              <a:rPr lang="hr-HR" dirty="0"/>
              <a:t>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people</a:t>
            </a:r>
            <a:r>
              <a:rPr lang="hr-HR" dirty="0"/>
              <a:t>, </a:t>
            </a:r>
            <a:r>
              <a:rPr lang="hr-HR" dirty="0" err="1"/>
              <a:t>which</a:t>
            </a:r>
            <a:r>
              <a:rPr lang="hr-HR" dirty="0"/>
              <a:t> </a:t>
            </a:r>
            <a:r>
              <a:rPr lang="hr-HR" dirty="0" err="1"/>
              <a:t>there</a:t>
            </a:r>
            <a:r>
              <a:rPr lang="hr-HR" dirty="0"/>
              <a:t> </a:t>
            </a:r>
            <a:r>
              <a:rPr lang="hr-HR" dirty="0" err="1"/>
              <a:t>were</a:t>
            </a:r>
            <a:r>
              <a:rPr lang="hr-HR" dirty="0"/>
              <a:t> </a:t>
            </a:r>
            <a:r>
              <a:rPr lang="hr-HR" dirty="0" err="1"/>
              <a:t>much</a:t>
            </a:r>
            <a:r>
              <a:rPr lang="hr-HR" dirty="0"/>
              <a:t> more </a:t>
            </a:r>
            <a:r>
              <a:rPr lang="hr-HR" dirty="0" err="1"/>
              <a:t>than</a:t>
            </a:r>
            <a:r>
              <a:rPr lang="hr-HR" dirty="0"/>
              <a:t> </a:t>
            </a:r>
            <a:r>
              <a:rPr lang="hr-HR" dirty="0" err="1"/>
              <a:t>you'd</a:t>
            </a:r>
            <a:r>
              <a:rPr lang="hr-HR" dirty="0"/>
              <a:t> </a:t>
            </a:r>
            <a:r>
              <a:rPr lang="hr-HR" dirty="0" err="1"/>
              <a:t>expect</a:t>
            </a:r>
            <a:r>
              <a:rPr lang="hr-HR" dirty="0"/>
              <a:t>, </a:t>
            </a:r>
            <a:r>
              <a:rPr lang="hr-HR" dirty="0" err="1"/>
              <a:t>by</a:t>
            </a:r>
            <a:r>
              <a:rPr lang="hr-HR" dirty="0"/>
              <a:t> </a:t>
            </a:r>
            <a:r>
              <a:rPr lang="hr-HR" dirty="0" err="1"/>
              <a:t>using</a:t>
            </a:r>
            <a:r>
              <a:rPr lang="hr-HR" dirty="0"/>
              <a:t> a </a:t>
            </a:r>
            <a:r>
              <a:rPr lang="hr-HR" dirty="0" err="1"/>
              <a:t>pretrained</a:t>
            </a:r>
            <a:r>
              <a:rPr lang="hr-HR" dirty="0"/>
              <a:t> </a:t>
            </a:r>
            <a:r>
              <a:rPr lang="hr-HR" dirty="0" err="1"/>
              <a:t>yolo</a:t>
            </a:r>
            <a:r>
              <a:rPr lang="hr-HR" dirty="0"/>
              <a:t> model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then</a:t>
            </a:r>
            <a:r>
              <a:rPr lang="hr-HR" dirty="0"/>
              <a:t> I </a:t>
            </a:r>
            <a:r>
              <a:rPr lang="hr-HR" dirty="0" err="1"/>
              <a:t>choose</a:t>
            </a:r>
            <a:r>
              <a:rPr lang="hr-HR" dirty="0"/>
              <a:t> 2 </a:t>
            </a:r>
            <a:r>
              <a:rPr lang="hr-HR" dirty="0" err="1"/>
              <a:t>people</a:t>
            </a:r>
            <a:r>
              <a:rPr lang="hr-HR" dirty="0"/>
              <a:t> </a:t>
            </a:r>
            <a:r>
              <a:rPr lang="hr-HR" dirty="0" err="1"/>
              <a:t>closest</a:t>
            </a:r>
            <a:r>
              <a:rPr lang="hr-HR" dirty="0"/>
              <a:t> to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baselines</a:t>
            </a:r>
            <a:endParaRPr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>
          <a:extLst>
            <a:ext uri="{FF2B5EF4-FFF2-40B4-BE49-F238E27FC236}">
              <a16:creationId xmlns:a16="http://schemas.microsoft.com/office/drawing/2014/main" id="{09F366A0-B66E-067C-ADF6-DD49153DBF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08dd9e4818_0_15:notes">
            <a:extLst>
              <a:ext uri="{FF2B5EF4-FFF2-40B4-BE49-F238E27FC236}">
                <a16:creationId xmlns:a16="http://schemas.microsoft.com/office/drawing/2014/main" id="{75E8C032-96ED-E2F2-1A85-4481B58411C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08dd9e4818_0_15:notes">
            <a:extLst>
              <a:ext uri="{FF2B5EF4-FFF2-40B4-BE49-F238E27FC236}">
                <a16:creationId xmlns:a16="http://schemas.microsoft.com/office/drawing/2014/main" id="{589A85F3-DF4B-B9D3-92D7-97C91C83324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now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problematic</a:t>
            </a:r>
            <a:r>
              <a:rPr lang="hr-HR" dirty="0"/>
              <a:t> </a:t>
            </a:r>
            <a:r>
              <a:rPr lang="hr-HR" dirty="0" err="1"/>
              <a:t>part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was</a:t>
            </a:r>
            <a:r>
              <a:rPr lang="hr-HR" dirty="0"/>
              <a:t> </a:t>
            </a:r>
            <a:r>
              <a:rPr lang="hr-HR" dirty="0" err="1"/>
              <a:t>much</a:t>
            </a:r>
            <a:r>
              <a:rPr lang="hr-HR" dirty="0"/>
              <a:t> </a:t>
            </a:r>
            <a:r>
              <a:rPr lang="hr-HR" dirty="0" err="1"/>
              <a:t>harder</a:t>
            </a:r>
            <a:r>
              <a:rPr lang="hr-HR" dirty="0"/>
              <a:t> </a:t>
            </a:r>
            <a:r>
              <a:rPr lang="hr-HR" dirty="0" err="1"/>
              <a:t>than</a:t>
            </a:r>
            <a:r>
              <a:rPr lang="hr-HR" dirty="0"/>
              <a:t> </a:t>
            </a:r>
            <a:r>
              <a:rPr lang="hr-HR" dirty="0" err="1"/>
              <a:t>expected</a:t>
            </a:r>
            <a:r>
              <a:rPr lang="hr-HR" dirty="0"/>
              <a:t> </a:t>
            </a:r>
            <a:r>
              <a:rPr lang="hr-HR" dirty="0" err="1"/>
              <a:t>due</a:t>
            </a:r>
            <a:r>
              <a:rPr lang="hr-HR" dirty="0"/>
              <a:t> to </a:t>
            </a:r>
            <a:r>
              <a:rPr lang="hr-HR" dirty="0" err="1"/>
              <a:t>speed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frame</a:t>
            </a:r>
            <a:r>
              <a:rPr lang="hr-HR" dirty="0"/>
              <a:t> rate </a:t>
            </a:r>
            <a:r>
              <a:rPr lang="hr-HR" dirty="0" err="1"/>
              <a:t>sometimes</a:t>
            </a:r>
            <a:r>
              <a:rPr lang="hr-HR" dirty="0"/>
              <a:t> </a:t>
            </a:r>
            <a:r>
              <a:rPr lang="hr-HR" dirty="0" err="1"/>
              <a:t>it</a:t>
            </a:r>
            <a:r>
              <a:rPr lang="hr-HR" dirty="0"/>
              <a:t> </a:t>
            </a:r>
            <a:r>
              <a:rPr lang="hr-HR" dirty="0" err="1"/>
              <a:t>was</a:t>
            </a:r>
            <a:r>
              <a:rPr lang="hr-HR" dirty="0"/>
              <a:t> </a:t>
            </a:r>
            <a:r>
              <a:rPr lang="hr-HR" dirty="0" err="1"/>
              <a:t>just</a:t>
            </a:r>
            <a:r>
              <a:rPr lang="hr-HR" dirty="0"/>
              <a:t> a </a:t>
            </a:r>
            <a:r>
              <a:rPr lang="hr-HR" dirty="0" err="1"/>
              <a:t>blow</a:t>
            </a:r>
            <a:r>
              <a:rPr lang="hr-HR" dirty="0"/>
              <a:t> </a:t>
            </a:r>
            <a:r>
              <a:rPr lang="hr-HR" dirty="0" err="1"/>
              <a:t>or</a:t>
            </a:r>
            <a:r>
              <a:rPr lang="hr-HR" dirty="0"/>
              <a:t> </a:t>
            </a:r>
            <a:r>
              <a:rPr lang="hr-HR" dirty="0" err="1"/>
              <a:t>even</a:t>
            </a:r>
            <a:r>
              <a:rPr lang="hr-HR" dirty="0"/>
              <a:t> </a:t>
            </a:r>
            <a:r>
              <a:rPr lang="hr-HR" dirty="0" err="1"/>
              <a:t>not</a:t>
            </a:r>
            <a:r>
              <a:rPr lang="hr-HR" dirty="0"/>
              <a:t> </a:t>
            </a:r>
            <a:r>
              <a:rPr lang="hr-HR" dirty="0" err="1"/>
              <a:t>visible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these</a:t>
            </a:r>
            <a:r>
              <a:rPr lang="hr-HR" dirty="0"/>
              <a:t> are </a:t>
            </a:r>
            <a:r>
              <a:rPr lang="hr-HR" dirty="0" err="1"/>
              <a:t>all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approaches</a:t>
            </a:r>
            <a:r>
              <a:rPr lang="hr-HR" dirty="0"/>
              <a:t> I </a:t>
            </a:r>
            <a:r>
              <a:rPr lang="hr-HR" dirty="0" err="1"/>
              <a:t>tried</a:t>
            </a:r>
            <a:r>
              <a:rPr lang="hr-HR" dirty="0"/>
              <a:t> but </a:t>
            </a:r>
            <a:r>
              <a:rPr lang="hr-HR" dirty="0" err="1"/>
              <a:t>with</a:t>
            </a:r>
            <a:r>
              <a:rPr lang="hr-HR" dirty="0"/>
              <a:t> no </a:t>
            </a:r>
            <a:r>
              <a:rPr lang="hr-HR" dirty="0" err="1"/>
              <a:t>luck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530419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>
          <a:extLst>
            <a:ext uri="{FF2B5EF4-FFF2-40B4-BE49-F238E27FC236}">
              <a16:creationId xmlns:a16="http://schemas.microsoft.com/office/drawing/2014/main" id="{650FA6DF-49AC-A9ED-6681-11E2A8E53E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08dd9e4818_0_12:notes">
            <a:extLst>
              <a:ext uri="{FF2B5EF4-FFF2-40B4-BE49-F238E27FC236}">
                <a16:creationId xmlns:a16="http://schemas.microsoft.com/office/drawing/2014/main" id="{0F9124DF-EAC4-4AB5-24BE-EFAC6E1E63F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08dd9e4818_0_12:notes">
            <a:extLst>
              <a:ext uri="{FF2B5EF4-FFF2-40B4-BE49-F238E27FC236}">
                <a16:creationId xmlns:a16="http://schemas.microsoft.com/office/drawing/2014/main" id="{BD35ADAF-BA88-8838-81DE-5B36F87597E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my</a:t>
            </a:r>
            <a:r>
              <a:rPr lang="hr-HR" dirty="0"/>
              <a:t> original </a:t>
            </a:r>
            <a:r>
              <a:rPr lang="hr-HR" dirty="0" err="1"/>
              <a:t>idea</a:t>
            </a:r>
            <a:r>
              <a:rPr lang="hr-HR" dirty="0"/>
              <a:t> </a:t>
            </a:r>
            <a:r>
              <a:rPr lang="hr-HR" dirty="0" err="1"/>
              <a:t>was</a:t>
            </a:r>
            <a:r>
              <a:rPr lang="hr-HR" dirty="0"/>
              <a:t> to </a:t>
            </a:r>
            <a:r>
              <a:rPr lang="hr-HR" dirty="0" err="1"/>
              <a:t>have</a:t>
            </a:r>
            <a:r>
              <a:rPr lang="hr-HR" dirty="0"/>
              <a:t> a video </a:t>
            </a:r>
            <a:r>
              <a:rPr lang="hr-HR" dirty="0" err="1"/>
              <a:t>converted</a:t>
            </a:r>
            <a:r>
              <a:rPr lang="hr-HR" dirty="0"/>
              <a:t> to 2D but I </a:t>
            </a:r>
            <a:r>
              <a:rPr lang="hr-HR" dirty="0" err="1"/>
              <a:t>didn't</a:t>
            </a:r>
            <a:r>
              <a:rPr lang="hr-HR" dirty="0"/>
              <a:t> </a:t>
            </a:r>
            <a:r>
              <a:rPr lang="hr-HR" dirty="0" err="1"/>
              <a:t>manage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I </a:t>
            </a:r>
            <a:r>
              <a:rPr lang="hr-HR" dirty="0" err="1"/>
              <a:t>will</a:t>
            </a:r>
            <a:r>
              <a:rPr lang="hr-HR" dirty="0"/>
              <a:t> </a:t>
            </a:r>
            <a:r>
              <a:rPr lang="hr-HR" dirty="0" err="1"/>
              <a:t>just</a:t>
            </a:r>
            <a:r>
              <a:rPr lang="hr-HR" dirty="0"/>
              <a:t> </a:t>
            </a:r>
            <a:r>
              <a:rPr lang="hr-HR" dirty="0" err="1"/>
              <a:t>demonstrate</a:t>
            </a:r>
            <a:r>
              <a:rPr lang="hr-HR" dirty="0"/>
              <a:t> how </a:t>
            </a:r>
            <a:r>
              <a:rPr lang="hr-HR" dirty="0" err="1"/>
              <a:t>image</a:t>
            </a:r>
            <a:r>
              <a:rPr lang="hr-HR" dirty="0"/>
              <a:t> </a:t>
            </a:r>
            <a:r>
              <a:rPr lang="hr-HR" dirty="0" err="1"/>
              <a:t>inference</a:t>
            </a:r>
            <a:r>
              <a:rPr lang="hr-HR" dirty="0"/>
              <a:t>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done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I </a:t>
            </a:r>
            <a:r>
              <a:rPr lang="hr-HR" dirty="0" err="1"/>
              <a:t>kept</a:t>
            </a:r>
            <a:r>
              <a:rPr lang="hr-HR" dirty="0"/>
              <a:t> </a:t>
            </a:r>
            <a:r>
              <a:rPr lang="hr-HR" dirty="0" err="1"/>
              <a:t>the</a:t>
            </a:r>
            <a:r>
              <a:rPr lang="hr-HR" dirty="0"/>
              <a:t> </a:t>
            </a:r>
            <a:r>
              <a:rPr lang="hr-HR" dirty="0" err="1"/>
              <a:t>overview</a:t>
            </a:r>
            <a:r>
              <a:rPr lang="hr-HR" dirty="0"/>
              <a:t> on </a:t>
            </a:r>
            <a:r>
              <a:rPr lang="hr-HR" dirty="0" err="1"/>
              <a:t>the</a:t>
            </a:r>
            <a:r>
              <a:rPr lang="hr-HR" dirty="0"/>
              <a:t> top as a </a:t>
            </a:r>
            <a:r>
              <a:rPr lang="hr-HR" dirty="0" err="1"/>
              <a:t>reminder</a:t>
            </a:r>
            <a:endParaRPr lang="hr-H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/>
              <a:t>- </a:t>
            </a:r>
            <a:r>
              <a:rPr lang="hr-HR" dirty="0" err="1"/>
              <a:t>court</a:t>
            </a:r>
            <a:r>
              <a:rPr lang="hr-HR" dirty="0"/>
              <a:t> </a:t>
            </a:r>
            <a:r>
              <a:rPr lang="hr-HR" dirty="0" err="1"/>
              <a:t>corners</a:t>
            </a:r>
            <a:r>
              <a:rPr lang="hr-HR" dirty="0"/>
              <a:t> -&gt; </a:t>
            </a:r>
            <a:r>
              <a:rPr lang="hr-HR" dirty="0" err="1"/>
              <a:t>homography</a:t>
            </a:r>
            <a:r>
              <a:rPr lang="hr-HR" dirty="0"/>
              <a:t> -&gt; </a:t>
            </a:r>
            <a:r>
              <a:rPr lang="hr-HR" dirty="0" err="1"/>
              <a:t>players</a:t>
            </a:r>
            <a:r>
              <a:rPr lang="hr-HR" dirty="0"/>
              <a:t> -&gt; </a:t>
            </a:r>
            <a:r>
              <a:rPr lang="hr-HR" dirty="0" err="1"/>
              <a:t>tennis</a:t>
            </a:r>
            <a:r>
              <a:rPr lang="hr-HR" dirty="0"/>
              <a:t> </a:t>
            </a:r>
            <a:r>
              <a:rPr lang="hr-HR" dirty="0" err="1"/>
              <a:t>ball</a:t>
            </a:r>
            <a:r>
              <a:rPr lang="hr-HR" dirty="0"/>
              <a:t> </a:t>
            </a:r>
            <a:r>
              <a:rPr lang="hr-HR" dirty="0" err="1"/>
              <a:t>in</a:t>
            </a:r>
            <a:r>
              <a:rPr lang="hr-HR" dirty="0"/>
              <a:t> </a:t>
            </a:r>
            <a:r>
              <a:rPr lang="hr-HR" dirty="0" err="1"/>
              <a:t>an</a:t>
            </a:r>
            <a:r>
              <a:rPr lang="hr-HR" dirty="0"/>
              <a:t> ideal </a:t>
            </a:r>
            <a:r>
              <a:rPr lang="hr-HR" dirty="0" err="1"/>
              <a:t>world</a:t>
            </a:r>
            <a:r>
              <a:rPr lang="hr-HR" dirty="0"/>
              <a:t> (</a:t>
            </a:r>
            <a:r>
              <a:rPr lang="hr-HR" dirty="0" err="1"/>
              <a:t>even</a:t>
            </a:r>
            <a:r>
              <a:rPr lang="hr-HR" dirty="0"/>
              <a:t> </a:t>
            </a:r>
            <a:r>
              <a:rPr lang="hr-HR" dirty="0" err="1"/>
              <a:t>here</a:t>
            </a:r>
            <a:r>
              <a:rPr lang="hr-HR" dirty="0"/>
              <a:t> </a:t>
            </a:r>
            <a:r>
              <a:rPr lang="hr-HR" dirty="0" err="1"/>
              <a:t>isn't</a:t>
            </a:r>
            <a:r>
              <a:rPr lang="hr-HR" dirty="0"/>
              <a:t> </a:t>
            </a:r>
            <a:r>
              <a:rPr lang="hr-HR" dirty="0" err="1"/>
              <a:t>visible</a:t>
            </a:r>
            <a:r>
              <a:rPr lang="hr-HR" dirty="0"/>
              <a:t> </a:t>
            </a:r>
            <a:r>
              <a:rPr lang="hr-HR" dirty="0" err="1"/>
              <a:t>cuz</a:t>
            </a:r>
            <a:r>
              <a:rPr lang="hr-HR" dirty="0"/>
              <a:t> rafa </a:t>
            </a:r>
            <a:r>
              <a:rPr lang="hr-HR" dirty="0" err="1"/>
              <a:t>is</a:t>
            </a:r>
            <a:r>
              <a:rPr lang="hr-HR" dirty="0"/>
              <a:t> </a:t>
            </a:r>
            <a:r>
              <a:rPr lang="hr-HR" dirty="0" err="1"/>
              <a:t>serving</a:t>
            </a:r>
            <a:r>
              <a:rPr lang="hr-HR" dirty="0"/>
              <a:t>) -&gt; </a:t>
            </a:r>
            <a:r>
              <a:rPr lang="hr-HR" dirty="0" err="1"/>
              <a:t>project</a:t>
            </a:r>
            <a:r>
              <a:rPr lang="hr-HR" dirty="0"/>
              <a:t> </a:t>
            </a:r>
            <a:r>
              <a:rPr lang="hr-HR" dirty="0" err="1"/>
              <a:t>and</a:t>
            </a:r>
            <a:r>
              <a:rPr lang="hr-HR" dirty="0"/>
              <a:t> </a:t>
            </a:r>
            <a:r>
              <a:rPr lang="hr-HR" dirty="0" err="1"/>
              <a:t>visualize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5936384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08dd9e4818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08dd9e4818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623417" y="1489150"/>
            <a:ext cx="17041200" cy="41052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2pPr>
            <a:lvl3pPr lvl="2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3pPr>
            <a:lvl4pPr lvl="3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4pPr>
            <a:lvl5pPr lvl="4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5pPr>
            <a:lvl6pPr lvl="5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6pPr>
            <a:lvl7pPr lvl="6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7pPr>
            <a:lvl8pPr lvl="7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8pPr>
            <a:lvl9pPr lvl="8" algn="ctr">
              <a:spcBef>
                <a:spcPts val="0"/>
              </a:spcBef>
              <a:spcAft>
                <a:spcPts val="0"/>
              </a:spcAft>
              <a:buSzPts val="10400"/>
              <a:buNone/>
              <a:defRPr sz="104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623400" y="5668250"/>
            <a:ext cx="17041200" cy="1585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623400" y="2212250"/>
            <a:ext cx="17041200" cy="39270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24000"/>
              <a:buNone/>
              <a:defRPr sz="24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623400" y="6304450"/>
            <a:ext cx="17041200" cy="26016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 algn="ctr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 algn="ctr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 algn="ctr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 algn="ctr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623400" y="4301700"/>
            <a:ext cx="17041200" cy="1683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9664800" y="2304950"/>
            <a:ext cx="7999800" cy="6832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56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623400" y="1111200"/>
            <a:ext cx="5616000" cy="15114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623400" y="2779200"/>
            <a:ext cx="5616000" cy="63588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980500" y="900300"/>
            <a:ext cx="12735600" cy="81816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9144000" y="-250"/>
            <a:ext cx="9144000" cy="10287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82850" tIns="182850" rIns="182850" bIns="18285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531000" y="2466350"/>
            <a:ext cx="8090400" cy="2964600"/>
          </a:xfrm>
          <a:prstGeom prst="rect">
            <a:avLst/>
          </a:prstGeom>
        </p:spPr>
        <p:txBody>
          <a:bodyPr spcFirstLastPara="1" wrap="square" lIns="182850" tIns="182850" rIns="182850" bIns="182850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1pPr>
            <a:lvl2pPr lvl="1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2pPr>
            <a:lvl3pPr lvl="2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3pPr>
            <a:lvl4pPr lvl="3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4pPr>
            <a:lvl5pPr lvl="4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5pPr>
            <a:lvl6pPr lvl="5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6pPr>
            <a:lvl7pPr lvl="6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7pPr>
            <a:lvl8pPr lvl="7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8pPr>
            <a:lvl9pPr lvl="8" algn="ctr">
              <a:spcBef>
                <a:spcPts val="0"/>
              </a:spcBef>
              <a:spcAft>
                <a:spcPts val="0"/>
              </a:spcAft>
              <a:buSzPts val="8400"/>
              <a:buNone/>
              <a:defRPr sz="84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531000" y="5606150"/>
            <a:ext cx="8090400" cy="2470200"/>
          </a:xfrm>
          <a:prstGeom prst="rect">
            <a:avLst/>
          </a:prstGeom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9879000" y="1448150"/>
            <a:ext cx="7674000" cy="739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457200">
              <a:spcBef>
                <a:spcPts val="0"/>
              </a:spcBef>
              <a:spcAft>
                <a:spcPts val="0"/>
              </a:spcAft>
              <a:buSzPts val="3600"/>
              <a:buChar char="●"/>
              <a:defRPr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623400" y="8461150"/>
            <a:ext cx="11997600" cy="1210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23400" y="890050"/>
            <a:ext cx="17041200" cy="11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600"/>
              <a:buNone/>
              <a:defRPr sz="5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23400" y="2304950"/>
            <a:ext cx="17041200" cy="68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t" anchorCtr="0">
            <a:normAutofit/>
          </a:bodyPr>
          <a:lstStyle>
            <a:lvl1pPr marL="457200" lvl="0" indent="-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Char char="●"/>
              <a:defRPr sz="3600">
                <a:solidFill>
                  <a:schemeClr val="dk2"/>
                </a:solidFill>
              </a:defRPr>
            </a:lvl1pPr>
            <a:lvl2pPr marL="914400" lvl="1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2pPr>
            <a:lvl3pPr marL="1371600" lvl="2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3pPr>
            <a:lvl4pPr marL="1828800" lvl="3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4pPr>
            <a:lvl5pPr marL="2286000" lvl="4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5pPr>
            <a:lvl6pPr marL="2743200" lvl="5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6pPr>
            <a:lvl7pPr marL="3200400" lvl="6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●"/>
              <a:defRPr sz="2800">
                <a:solidFill>
                  <a:schemeClr val="dk2"/>
                </a:solidFill>
              </a:defRPr>
            </a:lvl7pPr>
            <a:lvl8pPr marL="3657600" lvl="7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○"/>
              <a:defRPr sz="2800">
                <a:solidFill>
                  <a:schemeClr val="dk2"/>
                </a:solidFill>
              </a:defRPr>
            </a:lvl8pPr>
            <a:lvl9pPr marL="4114800" lvl="8" indent="-406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Char char="■"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6944916" y="9326434"/>
            <a:ext cx="1097400" cy="7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82850" tIns="182850" rIns="182850" bIns="182850" anchor="ctr" anchorCtr="0">
            <a:normAutofit/>
          </a:bodyPr>
          <a:lstStyle>
            <a:lvl1pPr lvl="0" algn="r">
              <a:buNone/>
              <a:defRPr sz="2000">
                <a:solidFill>
                  <a:schemeClr val="dk2"/>
                </a:solidFill>
              </a:defRPr>
            </a:lvl1pPr>
            <a:lvl2pPr lvl="1" algn="r">
              <a:buNone/>
              <a:defRPr sz="2000">
                <a:solidFill>
                  <a:schemeClr val="dk2"/>
                </a:solidFill>
              </a:defRPr>
            </a:lvl2pPr>
            <a:lvl3pPr lvl="2" algn="r">
              <a:buNone/>
              <a:defRPr sz="2000">
                <a:solidFill>
                  <a:schemeClr val="dk2"/>
                </a:solidFill>
              </a:defRPr>
            </a:lvl3pPr>
            <a:lvl4pPr lvl="3" algn="r">
              <a:buNone/>
              <a:defRPr sz="2000">
                <a:solidFill>
                  <a:schemeClr val="dk2"/>
                </a:solidFill>
              </a:defRPr>
            </a:lvl4pPr>
            <a:lvl5pPr lvl="4" algn="r">
              <a:buNone/>
              <a:defRPr sz="2000">
                <a:solidFill>
                  <a:schemeClr val="dk2"/>
                </a:solidFill>
              </a:defRPr>
            </a:lvl5pPr>
            <a:lvl6pPr lvl="5" algn="r">
              <a:buNone/>
              <a:defRPr sz="2000">
                <a:solidFill>
                  <a:schemeClr val="dk2"/>
                </a:solidFill>
              </a:defRPr>
            </a:lvl6pPr>
            <a:lvl7pPr lvl="6" algn="r">
              <a:buNone/>
              <a:defRPr sz="2000">
                <a:solidFill>
                  <a:schemeClr val="dk2"/>
                </a:solidFill>
              </a:defRPr>
            </a:lvl7pPr>
            <a:lvl8pPr lvl="7" algn="r">
              <a:buNone/>
              <a:defRPr sz="2000">
                <a:solidFill>
                  <a:schemeClr val="dk2"/>
                </a:solidFill>
              </a:defRPr>
            </a:lvl8pPr>
            <a:lvl9pPr lvl="8" algn="r">
              <a:buNone/>
              <a:defRPr sz="2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8FA945-6C6D-C87D-F0E0-A2E16299F128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10071100"/>
            <a:ext cx="1157288" cy="15240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AT" sz="1000">
                <a:solidFill>
                  <a:srgbClr val="00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Crayon - Internal Only</a:t>
            </a: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transition spd="slow">
    <p:push dir="u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audio" Target="../media/media2.m4a"/><Relationship Id="rId7" Type="http://schemas.openxmlformats.org/officeDocument/2006/relationships/image" Target="../media/image5.png"/><Relationship Id="rId2" Type="http://schemas.microsoft.com/office/2007/relationships/media" Target="../media/media2.m4a"/><Relationship Id="rId1" Type="http://schemas.openxmlformats.org/officeDocument/2006/relationships/tags" Target="../tags/tag1.xml"/><Relationship Id="rId6" Type="http://schemas.openxmlformats.org/officeDocument/2006/relationships/image" Target="../media/image4.jpg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8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7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1.png"/><Relationship Id="rId5" Type="http://schemas.openxmlformats.org/officeDocument/2006/relationships/image" Target="../media/image9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wendyminai/Tennis-Ball-Tracking-and-Detection/tree/main?tab=readme-ov-file" TargetMode="External"/><Relationship Id="rId3" Type="http://schemas.openxmlformats.org/officeDocument/2006/relationships/slideLayout" Target="../slideLayouts/slideLayout1.xml"/><Relationship Id="rId7" Type="http://schemas.openxmlformats.org/officeDocument/2006/relationships/hyperlink" Target="https://github.com/nttcom/WASB-SBDT/tree/main" TargetMode="Externa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hyperlink" Target="https://github.com/RvI101/DeepBall-Keras" TargetMode="External"/><Relationship Id="rId11" Type="http://schemas.openxmlformats.org/officeDocument/2006/relationships/image" Target="../media/image3.png"/><Relationship Id="rId5" Type="http://schemas.openxmlformats.org/officeDocument/2006/relationships/image" Target="../media/image15.jpg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9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8.png"/><Relationship Id="rId5" Type="http://schemas.openxmlformats.org/officeDocument/2006/relationships/image" Target="../media/image6.jp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1.png"/><Relationship Id="rId5" Type="http://schemas.openxmlformats.org/officeDocument/2006/relationships/image" Target="../media/image20.jp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8276" y="588900"/>
            <a:ext cx="9082525" cy="9109199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9004726" y="3481537"/>
            <a:ext cx="9004726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96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2D </a:t>
            </a:r>
            <a:r>
              <a:rPr lang="ru" sz="96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TENNIS</a:t>
            </a:r>
            <a:endParaRPr sz="96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9512176" y="4960342"/>
            <a:ext cx="798982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40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Applied </a:t>
            </a:r>
            <a:r>
              <a:rPr lang="hr-HR" sz="4000" dirty="0" err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Deep</a:t>
            </a:r>
            <a:r>
              <a:rPr lang="hr-HR" sz="40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lang="hr-HR" sz="4000" dirty="0" err="1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Learning</a:t>
            </a:r>
            <a:endParaRPr sz="40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9732225" y="3214576"/>
            <a:ext cx="7488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Project </a:t>
            </a:r>
            <a:r>
              <a:rPr lang="ru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presentation</a:t>
            </a:r>
            <a:endParaRPr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8" name="Google Shape;58;p13"/>
          <p:cNvSpPr txBox="1"/>
          <p:nvPr/>
        </p:nvSpPr>
        <p:spPr>
          <a:xfrm>
            <a:off x="10181175" y="5894254"/>
            <a:ext cx="659070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20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Lucija Aleksić</a:t>
            </a:r>
            <a:endParaRPr sz="20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pic>
        <p:nvPicPr>
          <p:cNvPr id="5" name="Audio 4">
            <a:extLst>
              <a:ext uri="{FF2B5EF4-FFF2-40B4-BE49-F238E27FC236}">
                <a16:creationId xmlns:a16="http://schemas.microsoft.com/office/drawing/2014/main" id="{97C613B7-CDAC-FBC0-A73D-820A9FAF51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59300" y="925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7305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6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architecture">
            <a:extLst>
              <a:ext uri="{FF2B5EF4-FFF2-40B4-BE49-F238E27FC236}">
                <a16:creationId xmlns:a16="http://schemas.microsoft.com/office/drawing/2014/main" id="{F6934042-D527-B20B-EE98-28B8D69D5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4332" y="1790701"/>
            <a:ext cx="15423668" cy="7860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73;p15">
            <a:extLst>
              <a:ext uri="{FF2B5EF4-FFF2-40B4-BE49-F238E27FC236}">
                <a16:creationId xmlns:a16="http://schemas.microsoft.com/office/drawing/2014/main" id="{397BEAA0-FC3F-C361-C4A2-4C765E2496B4}"/>
              </a:ext>
            </a:extLst>
          </p:cNvPr>
          <p:cNvSpPr txBox="1"/>
          <p:nvPr/>
        </p:nvSpPr>
        <p:spPr>
          <a:xfrm>
            <a:off x="2864332" y="261263"/>
            <a:ext cx="54138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56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OVERVIEW</a:t>
            </a:r>
            <a:endParaRPr sz="56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3E6F56D-34EF-4B72-4AEF-AEE46C3AF985}"/>
              </a:ext>
            </a:extLst>
          </p:cNvPr>
          <p:cNvSpPr/>
          <p:nvPr/>
        </p:nvSpPr>
        <p:spPr>
          <a:xfrm>
            <a:off x="6355830" y="1790701"/>
            <a:ext cx="7703070" cy="4121042"/>
          </a:xfrm>
          <a:prstGeom prst="rect">
            <a:avLst/>
          </a:prstGeom>
          <a:solidFill>
            <a:srgbClr val="4285F4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3" name="Google Shape;73;p15">
            <a:extLst>
              <a:ext uri="{FF2B5EF4-FFF2-40B4-BE49-F238E27FC236}">
                <a16:creationId xmlns:a16="http://schemas.microsoft.com/office/drawing/2014/main" id="{FF3AD898-5363-C9CE-B0A1-536F0B73A549}"/>
              </a:ext>
            </a:extLst>
          </p:cNvPr>
          <p:cNvSpPr txBox="1"/>
          <p:nvPr/>
        </p:nvSpPr>
        <p:spPr>
          <a:xfrm>
            <a:off x="7258050" y="3137813"/>
            <a:ext cx="86587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5600" dirty="0">
                <a:solidFill>
                  <a:schemeClr val="accent1">
                    <a:lumMod val="50000"/>
                  </a:schemeClr>
                </a:solidFill>
                <a:latin typeface="Krona One"/>
                <a:ea typeface="Krona One"/>
                <a:cs typeface="Krona One"/>
                <a:sym typeface="Krona One"/>
              </a:rPr>
              <a:t>1</a:t>
            </a:r>
            <a:endParaRPr sz="5600" dirty="0">
              <a:solidFill>
                <a:schemeClr val="accent1">
                  <a:lumMod val="50000"/>
                </a:schemeClr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E86D3A-77BD-5DC2-178F-ED9DF08FB7B4}"/>
              </a:ext>
            </a:extLst>
          </p:cNvPr>
          <p:cNvSpPr/>
          <p:nvPr/>
        </p:nvSpPr>
        <p:spPr>
          <a:xfrm>
            <a:off x="3700010" y="8361575"/>
            <a:ext cx="4501310" cy="1289574"/>
          </a:xfrm>
          <a:prstGeom prst="rect">
            <a:avLst/>
          </a:prstGeom>
          <a:solidFill>
            <a:schemeClr val="accent4">
              <a:alpha val="50196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4" name="Google Shape;73;p15">
            <a:extLst>
              <a:ext uri="{FF2B5EF4-FFF2-40B4-BE49-F238E27FC236}">
                <a16:creationId xmlns:a16="http://schemas.microsoft.com/office/drawing/2014/main" id="{E00079B7-C6D4-DD4C-F76A-1E4855EDE410}"/>
              </a:ext>
            </a:extLst>
          </p:cNvPr>
          <p:cNvSpPr txBox="1"/>
          <p:nvPr/>
        </p:nvSpPr>
        <p:spPr>
          <a:xfrm>
            <a:off x="3848492" y="8483012"/>
            <a:ext cx="86587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5600" dirty="0">
                <a:solidFill>
                  <a:schemeClr val="accent4">
                    <a:lumMod val="50000"/>
                  </a:schemeClr>
                </a:solidFill>
                <a:latin typeface="Krona One"/>
                <a:ea typeface="Krona One"/>
                <a:cs typeface="Krona One"/>
                <a:sym typeface="Krona One"/>
              </a:rPr>
              <a:t>2</a:t>
            </a:r>
            <a:endParaRPr sz="5600" dirty="0">
              <a:solidFill>
                <a:schemeClr val="accent4">
                  <a:lumMod val="50000"/>
                </a:schemeClr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C3F0013-4570-76F1-FDF6-AB96A53A27A0}"/>
              </a:ext>
            </a:extLst>
          </p:cNvPr>
          <p:cNvSpPr/>
          <p:nvPr/>
        </p:nvSpPr>
        <p:spPr>
          <a:xfrm>
            <a:off x="5222450" y="6485641"/>
            <a:ext cx="2978870" cy="1875934"/>
          </a:xfrm>
          <a:prstGeom prst="rect">
            <a:avLst/>
          </a:prstGeom>
          <a:solidFill>
            <a:srgbClr val="92D05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T"/>
          </a:p>
        </p:txBody>
      </p:sp>
      <p:sp>
        <p:nvSpPr>
          <p:cNvPr id="5" name="Google Shape;73;p15">
            <a:extLst>
              <a:ext uri="{FF2B5EF4-FFF2-40B4-BE49-F238E27FC236}">
                <a16:creationId xmlns:a16="http://schemas.microsoft.com/office/drawing/2014/main" id="{F774168D-4305-BBCF-9D22-75904DEA1DE7}"/>
              </a:ext>
            </a:extLst>
          </p:cNvPr>
          <p:cNvSpPr txBox="1"/>
          <p:nvPr/>
        </p:nvSpPr>
        <p:spPr>
          <a:xfrm>
            <a:off x="6825115" y="6394481"/>
            <a:ext cx="86587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5600" dirty="0">
                <a:solidFill>
                  <a:schemeClr val="accent6">
                    <a:lumMod val="50000"/>
                  </a:schemeClr>
                </a:solidFill>
                <a:latin typeface="Krona One"/>
                <a:ea typeface="Krona One"/>
                <a:cs typeface="Krona One"/>
                <a:sym typeface="Krona One"/>
              </a:rPr>
              <a:t>3</a:t>
            </a:r>
            <a:endParaRPr sz="5600" dirty="0">
              <a:solidFill>
                <a:schemeClr val="accent6">
                  <a:lumMod val="50000"/>
                </a:schemeClr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12" name="Audio 11">
            <a:extLst>
              <a:ext uri="{FF2B5EF4-FFF2-40B4-BE49-F238E27FC236}">
                <a16:creationId xmlns:a16="http://schemas.microsoft.com/office/drawing/2014/main" id="{F04E150E-351F-4240-2101-91EA2DB0FA3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259300" y="9258300"/>
            <a:ext cx="812800" cy="8128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slow" advTm="24254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  <p:bldLst>
      <p:bldP spid="6" grpId="0" animBg="1"/>
      <p:bldP spid="3" grpId="0"/>
      <p:bldP spid="7" grpId="0" animBg="1"/>
      <p:bldP spid="4" grpId="0"/>
      <p:bldP spid="8" grpId="0" animBg="1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7C6FB167-575B-09A0-44EF-D66D90764D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8">
            <a:extLst>
              <a:ext uri="{FF2B5EF4-FFF2-40B4-BE49-F238E27FC236}">
                <a16:creationId xmlns:a16="http://schemas.microsoft.com/office/drawing/2014/main" id="{D1181CC2-8677-6533-5D7E-47FC157D967F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5400000">
            <a:off x="9386450" y="1861749"/>
            <a:ext cx="10291123" cy="6567626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39;p20">
            <a:extLst>
              <a:ext uri="{FF2B5EF4-FFF2-40B4-BE49-F238E27FC236}">
                <a16:creationId xmlns:a16="http://schemas.microsoft.com/office/drawing/2014/main" id="{3F3BCE0D-3CF7-C344-2CE3-CCAAB3C86B2C}"/>
              </a:ext>
            </a:extLst>
          </p:cNvPr>
          <p:cNvSpPr txBox="1"/>
          <p:nvPr/>
        </p:nvSpPr>
        <p:spPr>
          <a:xfrm>
            <a:off x="1213750" y="467430"/>
            <a:ext cx="9561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r-HR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DATA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5" name="Picture 4" descr="A tennis court with people playing tennis&#10;&#10;AI-generated content may be incorrect.">
            <a:extLst>
              <a:ext uri="{FF2B5EF4-FFF2-40B4-BE49-F238E27FC236}">
                <a16:creationId xmlns:a16="http://schemas.microsoft.com/office/drawing/2014/main" id="{82087553-261E-C96A-BAD7-B6EC8CF011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90" y="5670550"/>
            <a:ext cx="7772400" cy="4360126"/>
          </a:xfrm>
          <a:prstGeom prst="rect">
            <a:avLst/>
          </a:prstGeom>
        </p:spPr>
      </p:pic>
      <p:sp>
        <p:nvSpPr>
          <p:cNvPr id="6" name="Google Shape;134;p19">
            <a:extLst>
              <a:ext uri="{FF2B5EF4-FFF2-40B4-BE49-F238E27FC236}">
                <a16:creationId xmlns:a16="http://schemas.microsoft.com/office/drawing/2014/main" id="{2A6FE5D1-F45D-2863-7446-AE53F17E0818}"/>
              </a:ext>
            </a:extLst>
          </p:cNvPr>
          <p:cNvSpPr txBox="1"/>
          <p:nvPr/>
        </p:nvSpPr>
        <p:spPr>
          <a:xfrm>
            <a:off x="732790" y="2508836"/>
            <a:ext cx="8837250" cy="2166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Videos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of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tennis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rallies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from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Australian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Open are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split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into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frames</a:t>
            </a: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In total 4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videos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totaling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~3:30 min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of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content</a:t>
            </a:r>
            <a:endParaRPr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pic>
        <p:nvPicPr>
          <p:cNvPr id="10" name="Audio 9">
            <a:extLst>
              <a:ext uri="{FF2B5EF4-FFF2-40B4-BE49-F238E27FC236}">
                <a16:creationId xmlns:a16="http://schemas.microsoft.com/office/drawing/2014/main" id="{1DD71874-7C1C-29AD-C30E-5159F58A14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259300" y="925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01303"/>
      </p:ext>
    </p:extLst>
  </p:cSld>
  <p:clrMapOvr>
    <a:masterClrMapping/>
  </p:clrMapOvr>
  <p:transition spd="slow" advTm="21001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6FBF7E94-1809-A1B3-416B-546D8461A7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>
            <a:extLst>
              <a:ext uri="{FF2B5EF4-FFF2-40B4-BE49-F238E27FC236}">
                <a16:creationId xmlns:a16="http://schemas.microsoft.com/office/drawing/2014/main" id="{F8C7B7E5-A988-10BE-A47E-3A26F1DB5663}"/>
              </a:ext>
            </a:extLst>
          </p:cNvPr>
          <p:cNvSpPr txBox="1"/>
          <p:nvPr/>
        </p:nvSpPr>
        <p:spPr>
          <a:xfrm>
            <a:off x="1477910" y="459810"/>
            <a:ext cx="9561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r-HR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COURT DETECTION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50" name="Picture 2" descr="Annotation">
            <a:extLst>
              <a:ext uri="{FF2B5EF4-FFF2-40B4-BE49-F238E27FC236}">
                <a16:creationId xmlns:a16="http://schemas.microsoft.com/office/drawing/2014/main" id="{3DC1DB5D-3217-2F55-98AA-978EB31096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867" y="4026315"/>
            <a:ext cx="8837251" cy="4664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39;p20">
            <a:extLst>
              <a:ext uri="{FF2B5EF4-FFF2-40B4-BE49-F238E27FC236}">
                <a16:creationId xmlns:a16="http://schemas.microsoft.com/office/drawing/2014/main" id="{C1831FD9-CD5E-EF5D-36BB-541717077721}"/>
              </a:ext>
            </a:extLst>
          </p:cNvPr>
          <p:cNvSpPr txBox="1"/>
          <p:nvPr/>
        </p:nvSpPr>
        <p:spPr>
          <a:xfrm>
            <a:off x="1477910" y="1506220"/>
            <a:ext cx="9561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r-H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Data </a:t>
            </a:r>
            <a:r>
              <a:rPr kumimoji="0" lang="hr-HR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annotation</a:t>
            </a:r>
            <a:r>
              <a:rPr kumimoji="0" lang="hr-H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 &amp; </a:t>
            </a:r>
            <a:r>
              <a:rPr kumimoji="0" lang="hr-HR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training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" name="Google Shape;134;p19">
            <a:extLst>
              <a:ext uri="{FF2B5EF4-FFF2-40B4-BE49-F238E27FC236}">
                <a16:creationId xmlns:a16="http://schemas.microsoft.com/office/drawing/2014/main" id="{873F6F48-7F3C-91E7-AF78-48AA45C5D45A}"/>
              </a:ext>
            </a:extLst>
          </p:cNvPr>
          <p:cNvSpPr txBox="1"/>
          <p:nvPr/>
        </p:nvSpPr>
        <p:spPr>
          <a:xfrm>
            <a:off x="1839935" y="2848774"/>
            <a:ext cx="8837250" cy="3794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</a:t>
            </a:r>
            <a:r>
              <a:rPr lang="hr-HR" sz="2800" i="1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Roboflow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for data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augmentation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and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annotation</a:t>
            </a: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191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frame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en-AT" sz="3600" b="0" i="0" dirty="0">
                <a:solidFill>
                  <a:srgbClr val="E8E8E8"/>
                </a:solidFill>
                <a:effectLst/>
                <a:latin typeface="+mn-lt"/>
              </a:rPr>
              <a:t>→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459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augment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.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Model </a:t>
            </a:r>
            <a:r>
              <a:rPr lang="hr-HR" sz="2800" i="1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yolov8x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fine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tuned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on Google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Collab</a:t>
            </a: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9DAE855D-6811-E928-A541-B3ED4A07063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59300" y="925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1865566"/>
      </p:ext>
    </p:extLst>
  </p:cSld>
  <p:clrMapOvr>
    <a:masterClrMapping/>
  </p:clrMapOvr>
  <p:transition spd="slow" advTm="3069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38">
          <a:extLst>
            <a:ext uri="{FF2B5EF4-FFF2-40B4-BE49-F238E27FC236}">
              <a16:creationId xmlns:a16="http://schemas.microsoft.com/office/drawing/2014/main" id="{CA6B375B-8E11-ABD1-F4ED-3AE9E544E0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0">
            <a:extLst>
              <a:ext uri="{FF2B5EF4-FFF2-40B4-BE49-F238E27FC236}">
                <a16:creationId xmlns:a16="http://schemas.microsoft.com/office/drawing/2014/main" id="{53C35C91-95C5-061C-E8EB-FCCCE9BFFFE1}"/>
              </a:ext>
            </a:extLst>
          </p:cNvPr>
          <p:cNvSpPr txBox="1"/>
          <p:nvPr/>
        </p:nvSpPr>
        <p:spPr>
          <a:xfrm>
            <a:off x="1477910" y="459810"/>
            <a:ext cx="9561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r-HR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COURT DETECTION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CF05F47E-519C-46DB-4191-634638A1A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/>
          <a:srcRect/>
          <a:stretch/>
        </p:blipFill>
        <p:spPr bwMode="auto">
          <a:xfrm>
            <a:off x="9692640" y="5020091"/>
            <a:ext cx="6509302" cy="3674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39;p20">
            <a:extLst>
              <a:ext uri="{FF2B5EF4-FFF2-40B4-BE49-F238E27FC236}">
                <a16:creationId xmlns:a16="http://schemas.microsoft.com/office/drawing/2014/main" id="{9E9048E7-549E-62E5-A096-367E2FE2648C}"/>
              </a:ext>
            </a:extLst>
          </p:cNvPr>
          <p:cNvSpPr txBox="1"/>
          <p:nvPr/>
        </p:nvSpPr>
        <p:spPr>
          <a:xfrm>
            <a:off x="1477910" y="1506220"/>
            <a:ext cx="9561300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r-HR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Keypoint</a:t>
            </a:r>
            <a:r>
              <a:rPr kumimoji="0" lang="hr-HR" sz="3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 </a:t>
            </a:r>
            <a:r>
              <a:rPr kumimoji="0" lang="hr-HR" sz="3600" b="0" i="0" u="none" strike="noStrike" kern="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refining</a:t>
            </a:r>
            <a:endParaRPr kumimoji="0" sz="3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4" name="Google Shape;134;p19">
            <a:extLst>
              <a:ext uri="{FF2B5EF4-FFF2-40B4-BE49-F238E27FC236}">
                <a16:creationId xmlns:a16="http://schemas.microsoft.com/office/drawing/2014/main" id="{33041A3D-4400-92E0-9892-E4D0061E6E00}"/>
              </a:ext>
            </a:extLst>
          </p:cNvPr>
          <p:cNvSpPr txBox="1"/>
          <p:nvPr/>
        </p:nvSpPr>
        <p:spPr>
          <a:xfrm>
            <a:off x="1477910" y="2905362"/>
            <a:ext cx="8837250" cy="36532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</a:t>
            </a:r>
            <a:r>
              <a:rPr lang="hr-HR" sz="2800" i="1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Actual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model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performance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wasn’t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as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good</a:t>
            </a: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Refining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steps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: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1.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Crop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around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KP</a:t>
            </a:r>
            <a:b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</a:b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2.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Detect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baselines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with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en-GB" sz="2800" b="0" i="0" dirty="0">
                <a:solidFill>
                  <a:srgbClr val="F0F6FC"/>
                </a:solidFill>
                <a:effectLst/>
                <a:latin typeface="Lucida Console" panose="020B0609040504020204" pitchFamily="49" charset="0"/>
              </a:rPr>
              <a:t>cv2.HoughLinesP</a:t>
            </a: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3.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Mask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white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pixels</a:t>
            </a: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4.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Find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most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right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/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left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points</a:t>
            </a:r>
            <a:endParaRPr lang="hr-HR" sz="2800" dirty="0">
              <a:solidFill>
                <a:schemeClr val="lt1"/>
              </a:solidFill>
              <a:latin typeface="Lucida Console" panose="020B0609040504020204" pitchFamily="49" charset="0"/>
              <a:ea typeface="Fahkwang"/>
              <a:cs typeface="Fahkwang"/>
              <a:sym typeface="Fahkwang"/>
            </a:endParaRPr>
          </a:p>
        </p:txBody>
      </p:sp>
      <p:pic>
        <p:nvPicPr>
          <p:cNvPr id="4098" name="Picture 2" descr="drawing">
            <a:extLst>
              <a:ext uri="{FF2B5EF4-FFF2-40B4-BE49-F238E27FC236}">
                <a16:creationId xmlns:a16="http://schemas.microsoft.com/office/drawing/2014/main" id="{3847B51A-D290-2559-7B61-3AC1F86748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2640" y="1345531"/>
            <a:ext cx="6509302" cy="367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extLst>
              <a:ext uri="{FF2B5EF4-FFF2-40B4-BE49-F238E27FC236}">
                <a16:creationId xmlns:a16="http://schemas.microsoft.com/office/drawing/2014/main" id="{DA7F10F9-0FAC-00E5-E242-4F17225BDB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7259300" y="925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640082"/>
      </p:ext>
    </p:extLst>
  </p:cSld>
  <p:clrMapOvr>
    <a:masterClrMapping/>
  </p:clrMapOvr>
  <p:transition spd="slow" advTm="39913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p20">
            <a:extLst>
              <a:ext uri="{FF2B5EF4-FFF2-40B4-BE49-F238E27FC236}">
                <a16:creationId xmlns:a16="http://schemas.microsoft.com/office/drawing/2014/main" id="{C1A87421-3320-811D-B85A-2DEF4A8C7E9F}"/>
              </a:ext>
            </a:extLst>
          </p:cNvPr>
          <p:cNvSpPr txBox="1"/>
          <p:nvPr/>
        </p:nvSpPr>
        <p:spPr>
          <a:xfrm>
            <a:off x="1030870" y="442030"/>
            <a:ext cx="9561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r-HR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PLAYER DETECTION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5122" name="Picture 2" descr="People detection">
            <a:extLst>
              <a:ext uri="{FF2B5EF4-FFF2-40B4-BE49-F238E27FC236}">
                <a16:creationId xmlns:a16="http://schemas.microsoft.com/office/drawing/2014/main" id="{2CBEB713-1C5B-CCD5-DE6C-0420E518D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6700" y="2517758"/>
            <a:ext cx="9561300" cy="5378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134;p19">
            <a:extLst>
              <a:ext uri="{FF2B5EF4-FFF2-40B4-BE49-F238E27FC236}">
                <a16:creationId xmlns:a16="http://schemas.microsoft.com/office/drawing/2014/main" id="{6064E623-311E-B4F2-B695-6434D65E60AD}"/>
              </a:ext>
            </a:extLst>
          </p:cNvPr>
          <p:cNvSpPr txBox="1"/>
          <p:nvPr/>
        </p:nvSpPr>
        <p:spPr>
          <a:xfrm>
            <a:off x="897150" y="3627994"/>
            <a:ext cx="7829550" cy="31577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People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detection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using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i="1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yolov5s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model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>
              <a:lnSpc>
                <a:spcPct val="115000"/>
              </a:lnSpc>
            </a:pP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The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two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players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identified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by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the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two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</a:p>
          <a:p>
            <a:pPr>
              <a:lnSpc>
                <a:spcPct val="115000"/>
              </a:lnSpc>
            </a:pP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people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closest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to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the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baselines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at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the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start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of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the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rally</a:t>
            </a: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</a:pPr>
            <a:endParaRPr lang="hr-HR" sz="2800" dirty="0">
              <a:solidFill>
                <a:schemeClr val="lt1"/>
              </a:solidFill>
              <a:latin typeface="Fahkwang"/>
              <a:ea typeface="Fahkwang"/>
              <a:cs typeface="Fahkwang"/>
              <a:sym typeface="Fahkwang"/>
            </a:endParaRPr>
          </a:p>
        </p:txBody>
      </p:sp>
      <p:pic>
        <p:nvPicPr>
          <p:cNvPr id="8" name="Audio 7">
            <a:extLst>
              <a:ext uri="{FF2B5EF4-FFF2-40B4-BE49-F238E27FC236}">
                <a16:creationId xmlns:a16="http://schemas.microsoft.com/office/drawing/2014/main" id="{6B8603EC-6B53-06DB-E432-6CA97B782E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59300" y="925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1522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20">
          <a:extLst>
            <a:ext uri="{FF2B5EF4-FFF2-40B4-BE49-F238E27FC236}">
              <a16:creationId xmlns:a16="http://schemas.microsoft.com/office/drawing/2014/main" id="{7C0DFBE0-9F38-C92B-58F4-58608227DA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p20">
            <a:extLst>
              <a:ext uri="{FF2B5EF4-FFF2-40B4-BE49-F238E27FC236}">
                <a16:creationId xmlns:a16="http://schemas.microsoft.com/office/drawing/2014/main" id="{6C5B3400-1B27-7B40-BF26-D2F65BAB155B}"/>
              </a:ext>
            </a:extLst>
          </p:cNvPr>
          <p:cNvSpPr txBox="1"/>
          <p:nvPr/>
        </p:nvSpPr>
        <p:spPr>
          <a:xfrm>
            <a:off x="1559190" y="442030"/>
            <a:ext cx="9561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r-HR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BALL DETECTION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rona One"/>
              <a:ea typeface="Krona One"/>
              <a:cs typeface="Krona One"/>
              <a:sym typeface="Krona One"/>
            </a:endParaRPr>
          </a:p>
        </p:txBody>
      </p:sp>
      <p:sp>
        <p:nvSpPr>
          <p:cNvPr id="5" name="Google Shape;134;p19">
            <a:extLst>
              <a:ext uri="{FF2B5EF4-FFF2-40B4-BE49-F238E27FC236}">
                <a16:creationId xmlns:a16="http://schemas.microsoft.com/office/drawing/2014/main" id="{142DE93C-ECAD-F94A-4DFF-9F64B54812B5}"/>
              </a:ext>
            </a:extLst>
          </p:cNvPr>
          <p:cNvSpPr txBox="1"/>
          <p:nvPr/>
        </p:nvSpPr>
        <p:spPr>
          <a:xfrm>
            <a:off x="1921215" y="2955119"/>
            <a:ext cx="8837250" cy="3200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algn="l"/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Fahkwang" pitchFamily="2" charset="-34"/>
                <a:cs typeface="Fahkwang" pitchFamily="2" charset="-34"/>
              </a:rPr>
              <a:t>Tried approaches:</a:t>
            </a:r>
            <a:endParaRPr lang="en-GB" sz="2800" dirty="0">
              <a:solidFill>
                <a:schemeClr val="accent5">
                  <a:lumMod val="60000"/>
                  <a:lumOff val="40000"/>
                </a:schemeClr>
              </a:solidFill>
              <a:latin typeface="Fahkwang" pitchFamily="2" charset="-34"/>
              <a:cs typeface="Fahkwang" pitchFamily="2" charset="-34"/>
            </a:endParaRPr>
          </a:p>
          <a:p>
            <a:pPr lvl="1"/>
            <a:r>
              <a:rPr lang="en-GB" sz="2800" dirty="0">
                <a:solidFill>
                  <a:schemeClr val="bg1"/>
                </a:solidFill>
                <a:latin typeface="Fahkwang" pitchFamily="2" charset="-34"/>
                <a:cs typeface="Fahkwang" pitchFamily="2" charset="-34"/>
              </a:rPr>
              <a:t>	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Fahkwang" pitchFamily="2" charset="-34"/>
                <a:cs typeface="Fahkwang" pitchFamily="2" charset="-34"/>
              </a:rPr>
              <a:t>1.  </a:t>
            </a:r>
            <a:r>
              <a:rPr lang="en-GB" sz="28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ahkwang" pitchFamily="2" charset="-34"/>
                <a:cs typeface="Fahkwang" pitchFamily="2" charset="-3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DeepBall</a:t>
            </a:r>
            <a:endParaRPr lang="en-GB" sz="2800" b="0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Fahkwang" pitchFamily="2" charset="-34"/>
              <a:cs typeface="Fahkwang" pitchFamily="2" charset="-34"/>
            </a:endParaRPr>
          </a:p>
          <a:p>
            <a:pPr lvl="1"/>
            <a:r>
              <a:rPr lang="en-GB" sz="2800" dirty="0">
                <a:solidFill>
                  <a:schemeClr val="bg1"/>
                </a:solidFill>
                <a:latin typeface="Fahkwang" pitchFamily="2" charset="-34"/>
                <a:cs typeface="Fahkwang" pitchFamily="2" charset="-34"/>
              </a:rPr>
              <a:t>	2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Fahkwang" pitchFamily="2" charset="-34"/>
                <a:cs typeface="Fahkwang" pitchFamily="2" charset="-34"/>
              </a:rPr>
              <a:t>.  </a:t>
            </a:r>
            <a:r>
              <a:rPr lang="en-GB" sz="28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ahkwang" pitchFamily="2" charset="-34"/>
                <a:cs typeface="Fahkwang" pitchFamily="2" charset="-34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WASB model</a:t>
            </a:r>
            <a:endParaRPr lang="en-GB" sz="2800" b="0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Fahkwang" pitchFamily="2" charset="-34"/>
              <a:cs typeface="Fahkwang" pitchFamily="2" charset="-34"/>
            </a:endParaRPr>
          </a:p>
          <a:p>
            <a:pPr lvl="1"/>
            <a:r>
              <a:rPr lang="en-GB" sz="2800" dirty="0">
                <a:solidFill>
                  <a:schemeClr val="bg1"/>
                </a:solidFill>
                <a:latin typeface="Fahkwang" pitchFamily="2" charset="-34"/>
                <a:cs typeface="Fahkwang" pitchFamily="2" charset="-34"/>
              </a:rPr>
              <a:t>	3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Fahkwang" pitchFamily="2" charset="-34"/>
                <a:cs typeface="Fahkwang" pitchFamily="2" charset="-34"/>
              </a:rPr>
              <a:t>.  </a:t>
            </a:r>
            <a:r>
              <a:rPr lang="en-GB" sz="2800" b="0" i="0" dirty="0">
                <a:solidFill>
                  <a:schemeClr val="accent5">
                    <a:lumMod val="60000"/>
                    <a:lumOff val="40000"/>
                  </a:schemeClr>
                </a:solidFill>
                <a:effectLst/>
                <a:latin typeface="Fahkwang" pitchFamily="2" charset="-34"/>
                <a:cs typeface="Fahkwang" pitchFamily="2" charset="-34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Tennis Tracking model</a:t>
            </a:r>
            <a:endParaRPr lang="en-GB" sz="2800" b="0" i="0" dirty="0">
              <a:solidFill>
                <a:schemeClr val="accent5">
                  <a:lumMod val="60000"/>
                  <a:lumOff val="40000"/>
                </a:schemeClr>
              </a:solidFill>
              <a:effectLst/>
              <a:latin typeface="Fahkwang" pitchFamily="2" charset="-34"/>
              <a:cs typeface="Fahkwang" pitchFamily="2" charset="-34"/>
            </a:endParaRPr>
          </a:p>
          <a:p>
            <a:pPr lvl="1"/>
            <a:r>
              <a:rPr lang="en-GB" sz="2800" dirty="0">
                <a:solidFill>
                  <a:schemeClr val="bg1"/>
                </a:solidFill>
                <a:latin typeface="Fahkwang" pitchFamily="2" charset="-34"/>
                <a:cs typeface="Fahkwang" pitchFamily="2" charset="-34"/>
              </a:rPr>
              <a:t>	4</a:t>
            </a:r>
            <a:r>
              <a:rPr lang="en-GB" sz="2800" b="0" i="0" dirty="0">
                <a:solidFill>
                  <a:schemeClr val="bg1"/>
                </a:solidFill>
                <a:effectLst/>
                <a:latin typeface="Fahkwang" pitchFamily="2" charset="-34"/>
                <a:cs typeface="Fahkwang" pitchFamily="2" charset="-34"/>
              </a:rPr>
              <a:t>.  different YOLOs</a:t>
            </a:r>
          </a:p>
          <a:p>
            <a:pPr lvl="1"/>
            <a:endParaRPr lang="en-GB" sz="2800" dirty="0">
              <a:solidFill>
                <a:schemeClr val="bg1"/>
              </a:solidFill>
              <a:latin typeface="Fahkwang" pitchFamily="2" charset="-34"/>
              <a:cs typeface="Fahkwang" pitchFamily="2" charset="-34"/>
            </a:endParaRPr>
          </a:p>
          <a:p>
            <a:pPr lvl="1"/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• No </a:t>
            </a:r>
            <a:r>
              <a:rPr lang="hr-HR" sz="2800" dirty="0" err="1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luck</a:t>
            </a:r>
            <a:r>
              <a:rPr lang="hr-HR" sz="2800" dirty="0">
                <a:solidFill>
                  <a:schemeClr val="lt1"/>
                </a:solidFill>
                <a:latin typeface="Fahkwang"/>
                <a:ea typeface="Fahkwang"/>
                <a:cs typeface="Fahkwang"/>
                <a:sym typeface="Fahkwang"/>
              </a:rPr>
              <a:t> :(</a:t>
            </a:r>
            <a:endParaRPr lang="en-GB" sz="2800" dirty="0">
              <a:solidFill>
                <a:schemeClr val="accent5">
                  <a:lumMod val="60000"/>
                  <a:lumOff val="40000"/>
                </a:schemeClr>
              </a:solidFill>
              <a:latin typeface="Fahkwang" pitchFamily="2" charset="-34"/>
              <a:cs typeface="Fahkwang" pitchFamily="2" charset="-34"/>
            </a:endParaRPr>
          </a:p>
        </p:txBody>
      </p:sp>
      <p:pic>
        <p:nvPicPr>
          <p:cNvPr id="7" name="Picture 6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63B59ECC-FBFF-41E7-20FA-0E4476D92A0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750" y="965235"/>
            <a:ext cx="7772400" cy="2852530"/>
          </a:xfrm>
          <a:prstGeom prst="rect">
            <a:avLst/>
          </a:prstGeom>
        </p:spPr>
      </p:pic>
      <p:pic>
        <p:nvPicPr>
          <p:cNvPr id="9" name="Picture 8" descr="A close-up of a business card&#10;&#10;AI-generated content may be incorrect.">
            <a:extLst>
              <a:ext uri="{FF2B5EF4-FFF2-40B4-BE49-F238E27FC236}">
                <a16:creationId xmlns:a16="http://schemas.microsoft.com/office/drawing/2014/main" id="{CC8FCE2C-D98B-21AD-0185-7A634B7AE7D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64750" y="4305786"/>
            <a:ext cx="7772400" cy="3624159"/>
          </a:xfrm>
          <a:prstGeom prst="rect">
            <a:avLst/>
          </a:prstGeom>
        </p:spPr>
      </p:pic>
      <p:pic>
        <p:nvPicPr>
          <p:cNvPr id="12" name="Audio 11">
            <a:extLst>
              <a:ext uri="{FF2B5EF4-FFF2-40B4-BE49-F238E27FC236}">
                <a16:creationId xmlns:a16="http://schemas.microsoft.com/office/drawing/2014/main" id="{270827DC-12D0-B777-B98F-692B288E77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7259300" y="925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63036"/>
      </p:ext>
    </p:extLst>
  </p:cSld>
  <p:clrMapOvr>
    <a:masterClrMapping/>
  </p:clrMapOvr>
  <p:transition spd="slow" advTm="26409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111">
          <a:extLst>
            <a:ext uri="{FF2B5EF4-FFF2-40B4-BE49-F238E27FC236}">
              <a16:creationId xmlns:a16="http://schemas.microsoft.com/office/drawing/2014/main" id="{B34B0861-53E5-47F3-4423-FFD8299506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39;p20">
            <a:extLst>
              <a:ext uri="{FF2B5EF4-FFF2-40B4-BE49-F238E27FC236}">
                <a16:creationId xmlns:a16="http://schemas.microsoft.com/office/drawing/2014/main" id="{5F544A7D-FDC2-0E71-DB6B-3F18707E1C1E}"/>
              </a:ext>
            </a:extLst>
          </p:cNvPr>
          <p:cNvSpPr txBox="1"/>
          <p:nvPr/>
        </p:nvSpPr>
        <p:spPr>
          <a:xfrm>
            <a:off x="814089" y="1551336"/>
            <a:ext cx="95613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hr-HR" sz="56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Krona One"/>
                <a:ea typeface="Krona One"/>
                <a:cs typeface="Krona One"/>
                <a:sym typeface="Krona One"/>
              </a:rPr>
              <a:t>„DEMO”</a:t>
            </a:r>
            <a:endParaRPr kumimoji="0" sz="56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F8872152-E1D9-D654-1664-53A4DF8DA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327" y="4062047"/>
            <a:ext cx="11071117" cy="6249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>
            <a:extLst>
              <a:ext uri="{FF2B5EF4-FFF2-40B4-BE49-F238E27FC236}">
                <a16:creationId xmlns:a16="http://schemas.microsoft.com/office/drawing/2014/main" id="{ECFF43A1-FB97-2967-868C-748A36AFD2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790" y="3904258"/>
            <a:ext cx="3849239" cy="644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rchitecture">
            <a:extLst>
              <a:ext uri="{FF2B5EF4-FFF2-40B4-BE49-F238E27FC236}">
                <a16:creationId xmlns:a16="http://schemas.microsoft.com/office/drawing/2014/main" id="{D669DD8D-46C6-828F-209C-2B67B99F91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7790" y="0"/>
            <a:ext cx="7970495" cy="40620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Audio 5">
            <a:extLst>
              <a:ext uri="{FF2B5EF4-FFF2-40B4-BE49-F238E27FC236}">
                <a16:creationId xmlns:a16="http://schemas.microsoft.com/office/drawing/2014/main" id="{805FEAD8-1340-A250-E733-E2088C724E5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259300" y="92583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4484652"/>
      </p:ext>
    </p:extLst>
  </p:cSld>
  <p:clrMapOvr>
    <a:masterClrMapping/>
  </p:clrMapOvr>
  <p:transition spd="slow" advTm="67977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5">
            <a:alphaModFix/>
          </a:blip>
          <a:stretch>
            <a:fillRect/>
          </a:stretch>
        </a:blip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0" y="0"/>
            <a:ext cx="10791833" cy="10287000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5"/>
          <p:cNvSpPr txBox="1"/>
          <p:nvPr/>
        </p:nvSpPr>
        <p:spPr>
          <a:xfrm>
            <a:off x="11254752" y="3666187"/>
            <a:ext cx="6443967" cy="2954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hr-HR" sz="9000" dirty="0">
                <a:solidFill>
                  <a:schemeClr val="lt1"/>
                </a:solidFill>
                <a:latin typeface="Krona One"/>
                <a:ea typeface="Krona One"/>
                <a:cs typeface="Krona One"/>
                <a:sym typeface="Krona One"/>
              </a:rPr>
              <a:t>THANK YOU!</a:t>
            </a:r>
            <a:endParaRPr sz="9000" dirty="0">
              <a:solidFill>
                <a:schemeClr val="lt1"/>
              </a:solidFill>
              <a:latin typeface="Krona One"/>
              <a:ea typeface="Krona One"/>
              <a:cs typeface="Krona One"/>
              <a:sym typeface="Krona One"/>
            </a:endParaRPr>
          </a:p>
        </p:txBody>
      </p:sp>
      <p:pic>
        <p:nvPicPr>
          <p:cNvPr id="4" name="Audio 3">
            <a:extLst>
              <a:ext uri="{FF2B5EF4-FFF2-40B4-BE49-F238E27FC236}">
                <a16:creationId xmlns:a16="http://schemas.microsoft.com/office/drawing/2014/main" id="{7C15090B-D736-87FD-1835-F34BB06BA5A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259300" y="9258300"/>
            <a:ext cx="812800" cy="812800"/>
          </a:xfrm>
          <a:prstGeom prst="rect">
            <a:avLst/>
          </a:prstGeom>
        </p:spPr>
      </p:pic>
    </p:spTree>
  </p:cSld>
  <p:clrMapOvr>
    <a:masterClrMapping/>
  </p:clrMapOvr>
  <p:transition spd="slow" advTm="3796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4|8.6|2.4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430</Words>
  <Application>Microsoft Macintosh PowerPoint</Application>
  <PresentationFormat>Custom</PresentationFormat>
  <Paragraphs>67</Paragraphs>
  <Slides>9</Slides>
  <Notes>9</Notes>
  <HiddenSlides>0</HiddenSlides>
  <MMClips>9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Krona One</vt:lpstr>
      <vt:lpstr>Lucida Console</vt:lpstr>
      <vt:lpstr>Calibri</vt:lpstr>
      <vt:lpstr>Fahkwang</vt:lpstr>
      <vt:lpstr>Arial</vt:lpstr>
      <vt:lpstr>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Lucija Aleksic</cp:lastModifiedBy>
  <cp:revision>1</cp:revision>
  <dcterms:modified xsi:type="dcterms:W3CDTF">2025-01-28T21:54:01Z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178c0f71-65dc-41d1-a799-91080a268621_Enabled">
    <vt:lpwstr>true</vt:lpwstr>
  </property>
  <property fmtid="{D5CDD505-2E9C-101B-9397-08002B2CF9AE}" pid="3" name="MSIP_Label_178c0f71-65dc-41d1-a799-91080a268621_SetDate">
    <vt:lpwstr>2025-01-28T21:02:42Z</vt:lpwstr>
  </property>
  <property fmtid="{D5CDD505-2E9C-101B-9397-08002B2CF9AE}" pid="4" name="MSIP_Label_178c0f71-65dc-41d1-a799-91080a268621_Method">
    <vt:lpwstr>Standard</vt:lpwstr>
  </property>
  <property fmtid="{D5CDD505-2E9C-101B-9397-08002B2CF9AE}" pid="5" name="MSIP_Label_178c0f71-65dc-41d1-a799-91080a268621_Name">
    <vt:lpwstr>Internal - Crayon Group Only</vt:lpwstr>
  </property>
  <property fmtid="{D5CDD505-2E9C-101B-9397-08002B2CF9AE}" pid="6" name="MSIP_Label_178c0f71-65dc-41d1-a799-91080a268621_SiteId">
    <vt:lpwstr>8f47ad71-44ca-48bf-afe3-56b9360a4495</vt:lpwstr>
  </property>
  <property fmtid="{D5CDD505-2E9C-101B-9397-08002B2CF9AE}" pid="7" name="MSIP_Label_178c0f71-65dc-41d1-a799-91080a268621_ActionId">
    <vt:lpwstr>96b2305f-560a-46f2-b63d-6dea2eff84fa</vt:lpwstr>
  </property>
  <property fmtid="{D5CDD505-2E9C-101B-9397-08002B2CF9AE}" pid="8" name="MSIP_Label_178c0f71-65dc-41d1-a799-91080a268621_ContentBits">
    <vt:lpwstr>2</vt:lpwstr>
  </property>
  <property fmtid="{D5CDD505-2E9C-101B-9397-08002B2CF9AE}" pid="9" name="MSIP_Label_178c0f71-65dc-41d1-a799-91080a268621_Tag">
    <vt:lpwstr>50, 3, 0, 1</vt:lpwstr>
  </property>
  <property fmtid="{D5CDD505-2E9C-101B-9397-08002B2CF9AE}" pid="10" name="ClassificationContentMarkingFooterLocations">
    <vt:lpwstr>Simple Light:3</vt:lpwstr>
  </property>
  <property fmtid="{D5CDD505-2E9C-101B-9397-08002B2CF9AE}" pid="11" name="ClassificationContentMarkingFooterText">
    <vt:lpwstr>Crayon - Internal Only</vt:lpwstr>
  </property>
</Properties>
</file>